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60" r:id="rId5"/>
    <p:sldId id="257" r:id="rId6"/>
    <p:sldId id="261" r:id="rId7"/>
    <p:sldId id="262" r:id="rId8"/>
    <p:sldId id="264" r:id="rId9"/>
    <p:sldId id="265" r:id="rId10"/>
    <p:sldId id="266" r:id="rId11"/>
    <p:sldId id="263"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4CEDEE-0C9A-49A3-8409-F5C225E4FF31}" type="datetimeFigureOut">
              <a:rPr lang="en-US" smtClean="0"/>
              <a:pPr/>
              <a:t>12/28/2019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70DEEF-3D9C-4020-8F4C-E8E7D2DB521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70DEEF-3D9C-4020-8F4C-E8E7D2DB5214}"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E55411-1AB3-4C9C-9D65-DE13BC484F1F}"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FA8A8-C03E-4A7C-AFBD-94B5F582C55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55411-1AB3-4C9C-9D65-DE13BC484F1F}"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FA8A8-C03E-4A7C-AFBD-94B5F582C55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0000"/>
                </a:solidFill>
              </a:rPr>
              <a:t>CASE TAKING</a:t>
            </a:r>
            <a:r>
              <a:rPr lang="en-US" b="1" dirty="0" smtClean="0"/>
              <a:t/>
            </a:r>
            <a:br>
              <a:rPr lang="en-US" b="1" dirty="0" smtClean="0"/>
            </a:br>
            <a:r>
              <a:rPr lang="en-US" b="1" dirty="0" smtClean="0">
                <a:solidFill>
                  <a:srgbClr val="92D050"/>
                </a:solidFill>
              </a:rPr>
              <a:t>Dr.HAHNEMANN’S INSTRUCTONS</a:t>
            </a:r>
            <a:endParaRPr lang="en-US" b="1" dirty="0">
              <a:solidFill>
                <a:srgbClr val="92D050"/>
              </a:solidFill>
            </a:endParaRPr>
          </a:p>
        </p:txBody>
      </p:sp>
      <p:sp>
        <p:nvSpPr>
          <p:cNvPr id="3" name="Rectangle 2"/>
          <p:cNvSpPr/>
          <p:nvPr/>
        </p:nvSpPr>
        <p:spPr>
          <a:xfrm>
            <a:off x="4114800" y="4343400"/>
            <a:ext cx="4572000" cy="1754326"/>
          </a:xfrm>
          <a:prstGeom prst="rect">
            <a:avLst/>
          </a:prstGeom>
        </p:spPr>
        <p:txBody>
          <a:bodyPr>
            <a:spAutoFit/>
          </a:bodyPr>
          <a:lstStyle/>
          <a:p>
            <a:r>
              <a:rPr lang="en-US" b="1" dirty="0">
                <a:solidFill>
                  <a:srgbClr val="FF0000"/>
                </a:solidFill>
              </a:rPr>
              <a:t>DR. CHANDRA HASAN.C.M, MD(</a:t>
            </a:r>
            <a:r>
              <a:rPr lang="en-US" b="1" dirty="0" err="1">
                <a:solidFill>
                  <a:srgbClr val="FF0000"/>
                </a:solidFill>
              </a:rPr>
              <a:t>Hom</a:t>
            </a:r>
            <a:r>
              <a:rPr lang="en-US" b="1" dirty="0">
                <a:solidFill>
                  <a:srgbClr val="FF0000"/>
                </a:solidFill>
              </a:rPr>
              <a:t>),</a:t>
            </a:r>
          </a:p>
          <a:p>
            <a:r>
              <a:rPr lang="en-US" b="1" dirty="0">
                <a:solidFill>
                  <a:srgbClr val="FF0000"/>
                </a:solidFill>
              </a:rPr>
              <a:t>ASSOCIATED PROFESSOR,</a:t>
            </a:r>
          </a:p>
          <a:p>
            <a:r>
              <a:rPr lang="en-US" b="1" dirty="0">
                <a:solidFill>
                  <a:srgbClr val="FF0000"/>
                </a:solidFill>
              </a:rPr>
              <a:t>DEPT OF REPERTORY,</a:t>
            </a:r>
          </a:p>
          <a:p>
            <a:r>
              <a:rPr lang="en-US" b="1" dirty="0">
                <a:solidFill>
                  <a:srgbClr val="FF0000"/>
                </a:solidFill>
              </a:rPr>
              <a:t>SARADA KRISHNA HOMOEPATHIC MEDICAL COLLEGE,</a:t>
            </a:r>
          </a:p>
          <a:p>
            <a:r>
              <a:rPr lang="en-US" b="1" dirty="0">
                <a:solidFill>
                  <a:srgbClr val="FF0000"/>
                </a:solidFill>
              </a:rPr>
              <a:t>KULASEKHARAM </a:t>
            </a:r>
            <a:endParaRPr lang="en-IN"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400" dirty="0" smtClean="0">
                <a:solidFill>
                  <a:srgbClr val="7030A0"/>
                </a:solidFill>
              </a:rPr>
              <a:t>      body or mental state. It is the duty of the physician to collect precise information about the functions of the body, the state of his disposition and mind.</a:t>
            </a:r>
          </a:p>
          <a:p>
            <a:pPr>
              <a:buNone/>
            </a:pPr>
            <a:r>
              <a:rPr lang="en-US" sz="2400" dirty="0" smtClean="0">
                <a:solidFill>
                  <a:srgbClr val="7030A0"/>
                </a:solidFill>
              </a:rPr>
              <a:t>             a, In the patients narration physical generals and mental generals are not mentioned, notice it.</a:t>
            </a:r>
          </a:p>
          <a:p>
            <a:pPr>
              <a:buNone/>
            </a:pPr>
            <a:r>
              <a:rPr lang="en-US" sz="2400" dirty="0" smtClean="0">
                <a:solidFill>
                  <a:srgbClr val="7030A0"/>
                </a:solidFill>
              </a:rPr>
              <a:t>             b, Ask detaildly about the functions of the body, (i.e.) physical general symptoms.</a:t>
            </a:r>
          </a:p>
          <a:p>
            <a:pPr>
              <a:buNone/>
            </a:pPr>
            <a:r>
              <a:rPr lang="en-US" sz="2400" dirty="0" smtClean="0">
                <a:solidFill>
                  <a:srgbClr val="7030A0"/>
                </a:solidFill>
              </a:rPr>
              <a:t>            c, Collect detailed mental general symptoms.</a:t>
            </a:r>
          </a:p>
          <a:p>
            <a:pPr>
              <a:buNone/>
            </a:pPr>
            <a:r>
              <a:rPr lang="en-US" sz="2400" dirty="0" smtClean="0">
                <a:solidFill>
                  <a:srgbClr val="7030A0"/>
                </a:solidFill>
              </a:rPr>
              <a:t>            d, In order to get the details physician must ask general questions.</a:t>
            </a:r>
          </a:p>
          <a:p>
            <a:pPr>
              <a:buNone/>
            </a:pPr>
            <a:r>
              <a:rPr lang="en-US" sz="2400" b="1" dirty="0" smtClean="0">
                <a:solidFill>
                  <a:srgbClr val="FF0000"/>
                </a:solidFill>
              </a:rPr>
              <a:t>Aphorism 89 : </a:t>
            </a:r>
            <a:r>
              <a:rPr lang="en-US" sz="2400" dirty="0" smtClean="0">
                <a:solidFill>
                  <a:srgbClr val="7030A0"/>
                </a:solidFill>
              </a:rPr>
              <a:t>(special questions).</a:t>
            </a:r>
          </a:p>
          <a:p>
            <a:pPr>
              <a:buNone/>
            </a:pPr>
            <a:r>
              <a:rPr lang="en-US" sz="2400" dirty="0" smtClean="0">
                <a:solidFill>
                  <a:srgbClr val="7030A0"/>
                </a:solidFill>
              </a:rPr>
              <a:t>            In this aphorism Dr.Hahnemann mentioned, after finishing the questioning of the physician and narrating answer by the patient, the physician will get perfect picture of the individual’s symptoms, after that what the physician have to do.</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dirty="0" smtClean="0">
                <a:solidFill>
                  <a:srgbClr val="7030A0"/>
                </a:solidFill>
              </a:rPr>
              <a:t>            a, The physician must read the symptoms recorded.</a:t>
            </a:r>
          </a:p>
          <a:p>
            <a:pPr>
              <a:buNone/>
            </a:pPr>
            <a:r>
              <a:rPr lang="en-US" sz="2400" dirty="0" smtClean="0">
                <a:solidFill>
                  <a:srgbClr val="7030A0"/>
                </a:solidFill>
              </a:rPr>
              <a:t>            b, If the physician felt any lack in the information, and decided to get more information to complete the picture.</a:t>
            </a:r>
          </a:p>
          <a:p>
            <a:pPr>
              <a:buNone/>
            </a:pPr>
            <a:r>
              <a:rPr lang="en-US" sz="2400" dirty="0" smtClean="0">
                <a:solidFill>
                  <a:srgbClr val="7030A0"/>
                </a:solidFill>
              </a:rPr>
              <a:t>           c, The physician can ask precise and more special questions about sickness</a:t>
            </a:r>
            <a:r>
              <a:rPr lang="en-US" sz="2400" dirty="0" smtClean="0"/>
              <a:t>.</a:t>
            </a:r>
          </a:p>
          <a:p>
            <a:pPr>
              <a:buNone/>
            </a:pPr>
            <a:r>
              <a:rPr lang="en-US" sz="2400" b="1" dirty="0" smtClean="0">
                <a:solidFill>
                  <a:srgbClr val="FF0000"/>
                </a:solidFill>
              </a:rPr>
              <a:t>Aphorism  90 </a:t>
            </a:r>
            <a:r>
              <a:rPr lang="en-US" sz="2400" dirty="0" smtClean="0">
                <a:solidFill>
                  <a:srgbClr val="7030A0"/>
                </a:solidFill>
              </a:rPr>
              <a:t>: (physician’s observations)</a:t>
            </a:r>
          </a:p>
          <a:p>
            <a:pPr>
              <a:buNone/>
            </a:pPr>
            <a:r>
              <a:rPr lang="en-US" sz="2400" dirty="0" smtClean="0">
                <a:solidFill>
                  <a:srgbClr val="7030A0"/>
                </a:solidFill>
              </a:rPr>
              <a:t>           In this aphorism Dr.Hahnemann mentioned about physician’s observations and recording them.</a:t>
            </a:r>
          </a:p>
          <a:p>
            <a:pPr>
              <a:buNone/>
            </a:pPr>
            <a:r>
              <a:rPr lang="en-US" sz="2400" dirty="0" smtClean="0">
                <a:solidFill>
                  <a:srgbClr val="7030A0"/>
                </a:solidFill>
              </a:rPr>
              <a:t>           a, After obtaining subjective symptoms, physician should record the observations done by him from the patient.</a:t>
            </a:r>
          </a:p>
          <a:p>
            <a:pPr>
              <a:buNone/>
            </a:pPr>
            <a:r>
              <a:rPr lang="en-US" sz="2400" dirty="0" smtClean="0">
                <a:solidFill>
                  <a:srgbClr val="7030A0"/>
                </a:solidFill>
              </a:rPr>
              <a:t>           b, Physician should identify how much the physical findings are important in this patient.</a:t>
            </a:r>
          </a:p>
          <a:p>
            <a:pPr>
              <a:buNone/>
            </a:pPr>
            <a:r>
              <a:rPr lang="en-US" sz="2400" dirty="0" smtClean="0">
                <a:solidFill>
                  <a:srgbClr val="7030A0"/>
                </a:solidFill>
              </a:rPr>
              <a:t>           c, Physician should asses weather the physical findings are the part of disease condition or part of healthy state (constitution).</a:t>
            </a:r>
            <a:endParaRPr lang="en-US" sz="2400"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b="1" dirty="0" smtClean="0">
                <a:solidFill>
                  <a:srgbClr val="FF0000"/>
                </a:solidFill>
              </a:rPr>
              <a:t>Aphorism 91</a:t>
            </a:r>
            <a:r>
              <a:rPr lang="en-US" sz="2400" dirty="0" smtClean="0">
                <a:solidFill>
                  <a:srgbClr val="7030A0"/>
                </a:solidFill>
              </a:rPr>
              <a:t>: (chronic case under treatment)</a:t>
            </a:r>
          </a:p>
          <a:p>
            <a:pPr>
              <a:buNone/>
            </a:pPr>
            <a:r>
              <a:rPr lang="en-US" sz="2400" dirty="0" smtClean="0">
                <a:solidFill>
                  <a:srgbClr val="7030A0"/>
                </a:solidFill>
              </a:rPr>
              <a:t>                   In this aphorism Dr.Hahnemann mentioned about the case taking and management of patient , those who previously under treatment or presently under treatment in chronic cases.</a:t>
            </a:r>
          </a:p>
          <a:p>
            <a:pPr>
              <a:buNone/>
            </a:pPr>
            <a:r>
              <a:rPr lang="en-US" sz="2400" dirty="0" smtClean="0">
                <a:solidFill>
                  <a:srgbClr val="7030A0"/>
                </a:solidFill>
              </a:rPr>
              <a:t>                 a, If the patient is previously under treatment do not furnish the true picture of sickness.</a:t>
            </a:r>
          </a:p>
          <a:p>
            <a:pPr>
              <a:buNone/>
            </a:pPr>
            <a:r>
              <a:rPr lang="en-US" sz="2400" dirty="0" smtClean="0">
                <a:solidFill>
                  <a:srgbClr val="7030A0"/>
                </a:solidFill>
              </a:rPr>
              <a:t>                 b, The symptoms appeared before treatment , and the symptoms appearing several days after the discontinuation of the treatment give us the original form of disease.</a:t>
            </a:r>
          </a:p>
          <a:p>
            <a:pPr>
              <a:buNone/>
            </a:pPr>
            <a:r>
              <a:rPr lang="en-US" sz="2400" dirty="0" smtClean="0">
                <a:solidFill>
                  <a:srgbClr val="7030A0"/>
                </a:solidFill>
              </a:rPr>
              <a:t>                c, If the patient is under treatment till the patient approaching the physician, leave the patient quite with out medicine for some days or administer some thing non medicinal substance ,i.e., placebo for some days.</a:t>
            </a:r>
          </a:p>
          <a:p>
            <a:pPr>
              <a:buNone/>
            </a:pPr>
            <a:r>
              <a:rPr lang="en-US" sz="2400" dirty="0" smtClean="0">
                <a:solidFill>
                  <a:srgbClr val="7030A0"/>
                </a:solidFill>
              </a:rPr>
              <a:t>                d, After few days the patient is under non medicinal substance or leave with out medicine, the original signs and</a:t>
            </a:r>
            <a:endParaRPr lang="en-US" sz="2400" dirty="0">
              <a:solidFill>
                <a:srgbClr val="7030A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8229600" cy="6858000"/>
          </a:xfrm>
        </p:spPr>
        <p:txBody>
          <a:bodyPr>
            <a:noAutofit/>
          </a:bodyPr>
          <a:lstStyle/>
          <a:p>
            <a:pPr>
              <a:buNone/>
            </a:pPr>
            <a:r>
              <a:rPr lang="en-US" sz="2400" dirty="0" smtClean="0">
                <a:solidFill>
                  <a:srgbClr val="002060"/>
                </a:solidFill>
              </a:rPr>
              <a:t>     </a:t>
            </a:r>
            <a:r>
              <a:rPr lang="en-US" sz="2400" dirty="0" smtClean="0">
                <a:solidFill>
                  <a:srgbClr val="7030A0"/>
                </a:solidFill>
              </a:rPr>
              <a:t>symptoms will reappear, which were present before   medication.</a:t>
            </a:r>
          </a:p>
          <a:p>
            <a:pPr>
              <a:buNone/>
            </a:pPr>
            <a:r>
              <a:rPr lang="en-US" sz="2400" dirty="0" smtClean="0">
                <a:solidFill>
                  <a:srgbClr val="7030A0"/>
                </a:solidFill>
              </a:rPr>
              <a:t>              e, Now the physician will get, pure, permanent, uncontaminated symptoms of old affection and faith full picture of disease.</a:t>
            </a:r>
          </a:p>
          <a:p>
            <a:pPr>
              <a:buNone/>
            </a:pPr>
            <a:r>
              <a:rPr lang="en-US" sz="2400" b="1" dirty="0" smtClean="0">
                <a:solidFill>
                  <a:srgbClr val="FF0000"/>
                </a:solidFill>
              </a:rPr>
              <a:t>Aphorism 92: </a:t>
            </a:r>
            <a:r>
              <a:rPr lang="en-US" sz="2400" dirty="0" smtClean="0">
                <a:solidFill>
                  <a:srgbClr val="7030A0"/>
                </a:solidFill>
              </a:rPr>
              <a:t>(rapid course of disease under treatment)</a:t>
            </a:r>
          </a:p>
          <a:p>
            <a:pPr>
              <a:buNone/>
            </a:pPr>
            <a:r>
              <a:rPr lang="en-US" sz="2400" dirty="0" smtClean="0">
                <a:solidFill>
                  <a:srgbClr val="7030A0"/>
                </a:solidFill>
              </a:rPr>
              <a:t>               In this aphorism Dr.Hahnemann mentioned how to obtain symptoms from a rapid course of disease, i.e., patient is under serious illness and is under medicinal treatment.</a:t>
            </a:r>
          </a:p>
          <a:p>
            <a:pPr>
              <a:buNone/>
            </a:pPr>
            <a:r>
              <a:rPr lang="en-US" sz="2400" dirty="0" smtClean="0">
                <a:solidFill>
                  <a:srgbClr val="7030A0"/>
                </a:solidFill>
              </a:rPr>
              <a:t>              a, Physician must content (satisfied) him self with observing the morbid condition which is at present time.</a:t>
            </a:r>
          </a:p>
          <a:p>
            <a:pPr>
              <a:buNone/>
            </a:pPr>
            <a:r>
              <a:rPr lang="en-US" sz="2400" dirty="0" smtClean="0">
                <a:solidFill>
                  <a:srgbClr val="7030A0"/>
                </a:solidFill>
              </a:rPr>
              <a:t>               b, The morbid condition may be due to the original disease or the medicine applied and or both, consider both the symptoms available.</a:t>
            </a:r>
          </a:p>
          <a:p>
            <a:pPr>
              <a:buNone/>
            </a:pPr>
            <a:r>
              <a:rPr lang="en-US" sz="2400" dirty="0" smtClean="0">
                <a:solidFill>
                  <a:srgbClr val="7030A0"/>
                </a:solidFill>
              </a:rPr>
              <a:t>               c, The combination of original disease symptoms and the symptoms appeared due to medicine applied is known as </a:t>
            </a:r>
            <a:r>
              <a:rPr lang="en-US" sz="2400" b="1" dirty="0" smtClean="0">
                <a:solidFill>
                  <a:srgbClr val="7030A0"/>
                </a:solidFill>
              </a:rPr>
              <a:t>conjoint malady.</a:t>
            </a:r>
          </a:p>
          <a:p>
            <a:pPr>
              <a:buNone/>
            </a:pPr>
            <a:r>
              <a:rPr lang="en-US" sz="2400" dirty="0" smtClean="0">
                <a:solidFill>
                  <a:srgbClr val="7030A0"/>
                </a:solidFill>
              </a:rPr>
              <a:t>                </a:t>
            </a:r>
          </a:p>
          <a:p>
            <a:pPr>
              <a:buNone/>
            </a:pPr>
            <a:r>
              <a:rPr lang="en-US" sz="2400"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400" dirty="0" smtClean="0">
                <a:solidFill>
                  <a:srgbClr val="7030A0"/>
                </a:solidFill>
              </a:rPr>
              <a:t>                   d, The symptoms and disease produced by the medicine used is dangerous than the original disease.</a:t>
            </a:r>
          </a:p>
          <a:p>
            <a:pPr>
              <a:buNone/>
            </a:pPr>
            <a:r>
              <a:rPr lang="en-US" sz="2400" dirty="0" smtClean="0">
                <a:solidFill>
                  <a:srgbClr val="7030A0"/>
                </a:solidFill>
              </a:rPr>
              <a:t>                    e, So select a similimum remedy homoeopathically according to the totality of conjoint malady.</a:t>
            </a:r>
          </a:p>
          <a:p>
            <a:pPr>
              <a:buNone/>
            </a:pPr>
            <a:r>
              <a:rPr lang="en-US" sz="2400" b="1" dirty="0" smtClean="0">
                <a:solidFill>
                  <a:srgbClr val="FF0000"/>
                </a:solidFill>
              </a:rPr>
              <a:t>Aphorism 93 : </a:t>
            </a:r>
            <a:r>
              <a:rPr lang="en-US" sz="2400" dirty="0" smtClean="0">
                <a:solidFill>
                  <a:srgbClr val="7030A0"/>
                </a:solidFill>
              </a:rPr>
              <a:t>(obvious causes)</a:t>
            </a:r>
          </a:p>
          <a:p>
            <a:pPr>
              <a:buNone/>
            </a:pPr>
            <a:r>
              <a:rPr lang="en-US" sz="2400" dirty="0" smtClean="0">
                <a:solidFill>
                  <a:srgbClr val="7030A0"/>
                </a:solidFill>
              </a:rPr>
              <a:t>                     In this aphorism Dr.Hahnemann mentioned about obtaining the symptoms and conditions in obvious cause , i.e., symptoms of hidden nature.</a:t>
            </a:r>
          </a:p>
          <a:p>
            <a:pPr>
              <a:buNone/>
            </a:pPr>
            <a:r>
              <a:rPr lang="en-US" sz="2400" dirty="0" smtClean="0">
                <a:solidFill>
                  <a:srgbClr val="7030A0"/>
                </a:solidFill>
              </a:rPr>
              <a:t>                     a, If the disease has been brought on a short time or in the case of chronic affection, affection is considerable time previously by some obvious cause, the patient and bystanders are interrogated or questioned privately. </a:t>
            </a:r>
          </a:p>
          <a:p>
            <a:pPr>
              <a:buNone/>
            </a:pPr>
            <a:r>
              <a:rPr lang="en-US" sz="2400" dirty="0" smtClean="0">
                <a:solidFill>
                  <a:srgbClr val="7030A0"/>
                </a:solidFill>
              </a:rPr>
              <a:t>                     b, If privately and carefully interrogated they will mention spontaneously the hidden conditions.</a:t>
            </a:r>
          </a:p>
          <a:p>
            <a:pPr>
              <a:buNone/>
            </a:pPr>
            <a:r>
              <a:rPr lang="en-US" sz="2400" dirty="0" smtClean="0">
                <a:solidFill>
                  <a:srgbClr val="7030A0"/>
                </a:solidFill>
              </a:rPr>
              <a:t>                    </a:t>
            </a:r>
            <a:endParaRPr lang="en-US" sz="2400"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b="1" dirty="0" smtClean="0">
                <a:solidFill>
                  <a:srgbClr val="FF0000"/>
                </a:solidFill>
              </a:rPr>
              <a:t>Aphorism 94 </a:t>
            </a:r>
            <a:r>
              <a:rPr lang="en-US" sz="2400" dirty="0" smtClean="0">
                <a:solidFill>
                  <a:srgbClr val="FF0000"/>
                </a:solidFill>
              </a:rPr>
              <a:t>: </a:t>
            </a:r>
            <a:r>
              <a:rPr lang="en-US" sz="2400" dirty="0" smtClean="0">
                <a:solidFill>
                  <a:srgbClr val="7030A0"/>
                </a:solidFill>
              </a:rPr>
              <a:t>(enquiring chronic case)</a:t>
            </a:r>
          </a:p>
          <a:p>
            <a:pPr>
              <a:buNone/>
            </a:pPr>
            <a:r>
              <a:rPr lang="en-US" sz="2400" dirty="0" smtClean="0">
                <a:solidFill>
                  <a:srgbClr val="7030A0"/>
                </a:solidFill>
              </a:rPr>
              <a:t>                In this aphorism Dr.Hahnemann mentioned, while enquiring about chronic case , what are the circumstances of the individual to be considered.</a:t>
            </a:r>
          </a:p>
          <a:p>
            <a:pPr>
              <a:buNone/>
            </a:pPr>
            <a:r>
              <a:rPr lang="en-US" sz="2400" dirty="0" smtClean="0">
                <a:solidFill>
                  <a:srgbClr val="7030A0"/>
                </a:solidFill>
              </a:rPr>
              <a:t>                a, The individual’s occupation situation.</a:t>
            </a:r>
          </a:p>
          <a:p>
            <a:pPr>
              <a:buNone/>
            </a:pPr>
            <a:r>
              <a:rPr lang="en-US" sz="2400" dirty="0" smtClean="0">
                <a:solidFill>
                  <a:srgbClr val="7030A0"/>
                </a:solidFill>
              </a:rPr>
              <a:t>                b, Individual’s usual mode of living.</a:t>
            </a:r>
          </a:p>
          <a:p>
            <a:pPr>
              <a:buNone/>
            </a:pPr>
            <a:r>
              <a:rPr lang="en-US" sz="2400" dirty="0" smtClean="0">
                <a:solidFill>
                  <a:srgbClr val="7030A0"/>
                </a:solidFill>
              </a:rPr>
              <a:t>                c, Individual’s diet habit.</a:t>
            </a:r>
          </a:p>
          <a:p>
            <a:pPr>
              <a:buNone/>
            </a:pPr>
            <a:r>
              <a:rPr lang="en-US" sz="2400" dirty="0" smtClean="0">
                <a:solidFill>
                  <a:srgbClr val="7030A0"/>
                </a:solidFill>
              </a:rPr>
              <a:t>                d, Individual’s domestic situation.</a:t>
            </a:r>
          </a:p>
          <a:p>
            <a:pPr>
              <a:buNone/>
            </a:pPr>
            <a:r>
              <a:rPr lang="en-US" sz="2400" dirty="0" smtClean="0">
                <a:solidFill>
                  <a:srgbClr val="7030A0"/>
                </a:solidFill>
              </a:rPr>
              <a:t>            In order to identify the cause, which maintains the disease. By removing this recovery is possible.</a:t>
            </a:r>
          </a:p>
          <a:p>
            <a:pPr>
              <a:buNone/>
            </a:pPr>
            <a:r>
              <a:rPr lang="en-US" sz="2400" b="1" dirty="0" smtClean="0">
                <a:solidFill>
                  <a:srgbClr val="FF0000"/>
                </a:solidFill>
              </a:rPr>
              <a:t>Aphorism 95 : </a:t>
            </a:r>
            <a:r>
              <a:rPr lang="en-US" sz="2400" dirty="0" smtClean="0">
                <a:solidFill>
                  <a:srgbClr val="7030A0"/>
                </a:solidFill>
              </a:rPr>
              <a:t>(accessory symptoms are important)</a:t>
            </a:r>
          </a:p>
          <a:p>
            <a:pPr>
              <a:buNone/>
            </a:pPr>
            <a:r>
              <a:rPr lang="en-US" sz="2400" dirty="0" smtClean="0">
                <a:solidFill>
                  <a:srgbClr val="7030A0"/>
                </a:solidFill>
              </a:rPr>
              <a:t>             In this aphorism Dr.Hahnemann mentioned, during chronic disease investigation, minutest particulars and lesser accessory symptoms are ascertained clearly</a:t>
            </a:r>
          </a:p>
          <a:p>
            <a:pPr>
              <a:buNone/>
            </a:pPr>
            <a:r>
              <a:rPr lang="en-US" sz="2400" dirty="0" smtClean="0">
                <a:solidFill>
                  <a:srgbClr val="7030A0"/>
                </a:solidFill>
              </a:rPr>
              <a:t>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400" dirty="0" smtClean="0">
                <a:solidFill>
                  <a:srgbClr val="7030A0"/>
                </a:solidFill>
              </a:rPr>
              <a:t>            a, In chronic case investigation minutest symptoms also to be elicited, because some times these symptoms are the characteristic individualizing symptoms of that sick individual.</a:t>
            </a:r>
          </a:p>
          <a:p>
            <a:pPr>
              <a:buNone/>
            </a:pPr>
            <a:r>
              <a:rPr lang="en-US" sz="2400" dirty="0" smtClean="0">
                <a:solidFill>
                  <a:srgbClr val="7030A0"/>
                </a:solidFill>
              </a:rPr>
              <a:t>           b, Due to long suffering the patient will not pay importance and attention to accessory symptoms. Accessory symptoms are importantly ascertained because they are useful in determining the choice of the remedy.</a:t>
            </a:r>
          </a:p>
          <a:p>
            <a:pPr>
              <a:buNone/>
            </a:pPr>
            <a:r>
              <a:rPr lang="en-US" sz="2400" dirty="0" smtClean="0">
                <a:solidFill>
                  <a:srgbClr val="7030A0"/>
                </a:solidFill>
              </a:rPr>
              <a:t>          c, The accessory symptoms may be lesser or greater deviations from the healthy state, but these may have connection with patient’s principal malady.</a:t>
            </a:r>
          </a:p>
          <a:p>
            <a:pPr>
              <a:buNone/>
            </a:pPr>
            <a:r>
              <a:rPr lang="en-US" sz="2400" b="1" dirty="0" smtClean="0">
                <a:solidFill>
                  <a:srgbClr val="FF0000"/>
                </a:solidFill>
              </a:rPr>
              <a:t>Aphorism 96: </a:t>
            </a:r>
            <a:r>
              <a:rPr lang="en-US" sz="2400" dirty="0" smtClean="0">
                <a:solidFill>
                  <a:srgbClr val="7030A0"/>
                </a:solidFill>
              </a:rPr>
              <a:t>(hypochondriac and sensitive patients)</a:t>
            </a:r>
          </a:p>
          <a:p>
            <a:pPr>
              <a:buNone/>
            </a:pPr>
            <a:r>
              <a:rPr lang="en-US" sz="2400" dirty="0" smtClean="0">
                <a:solidFill>
                  <a:srgbClr val="7030A0"/>
                </a:solidFill>
              </a:rPr>
              <a:t>            In this aphorism Dr.Hahnemann mentioned about hypochondriac (morbid anxiety about health) great sensitive patient (hyper sensitive) and impatient of suffering.</a:t>
            </a:r>
          </a:p>
          <a:p>
            <a:pPr>
              <a:buNone/>
            </a:pPr>
            <a:r>
              <a:rPr lang="en-US" sz="2400" dirty="0" smtClean="0">
                <a:solidFill>
                  <a:srgbClr val="7030A0"/>
                </a:solidFill>
              </a:rPr>
              <a:t>            a, Some patients themselves differ so much in narrating their disposition. Some may hypochondriac, others great</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en-US" sz="2400" dirty="0" smtClean="0">
                <a:solidFill>
                  <a:srgbClr val="7030A0"/>
                </a:solidFill>
              </a:rPr>
              <a:t>       sensitive, and impatient of suffering.</a:t>
            </a:r>
          </a:p>
          <a:p>
            <a:pPr>
              <a:buNone/>
            </a:pPr>
            <a:r>
              <a:rPr lang="en-US" sz="2400" dirty="0" smtClean="0">
                <a:solidFill>
                  <a:srgbClr val="7030A0"/>
                </a:solidFill>
              </a:rPr>
              <a:t>               This type of patients exaggerate the expresions,inorder to attract physicians attention and induce them to provide relief.</a:t>
            </a:r>
          </a:p>
          <a:p>
            <a:pPr>
              <a:buNone/>
            </a:pPr>
            <a:r>
              <a:rPr lang="en-US" sz="2400" b="1" dirty="0" smtClean="0">
                <a:solidFill>
                  <a:srgbClr val="FF0000"/>
                </a:solidFill>
              </a:rPr>
              <a:t>Aphorism 97 : </a:t>
            </a:r>
            <a:r>
              <a:rPr lang="en-US" sz="2400" dirty="0" smtClean="0">
                <a:solidFill>
                  <a:srgbClr val="7030A0"/>
                </a:solidFill>
              </a:rPr>
              <a:t>(patients of opposite character)</a:t>
            </a:r>
          </a:p>
          <a:p>
            <a:pPr>
              <a:buNone/>
            </a:pPr>
            <a:r>
              <a:rPr lang="en-US" sz="2400" dirty="0" smtClean="0">
                <a:solidFill>
                  <a:srgbClr val="7030A0"/>
                </a:solidFill>
              </a:rPr>
              <a:t>              In this aphorism Dr.Hahnemann mentioned about the patient those who are having opposite character, they do not mention the sickness and symptoms properly.</a:t>
            </a:r>
          </a:p>
          <a:p>
            <a:pPr>
              <a:buNone/>
            </a:pPr>
            <a:r>
              <a:rPr lang="en-US" sz="2400" dirty="0" smtClean="0">
                <a:solidFill>
                  <a:srgbClr val="7030A0"/>
                </a:solidFill>
              </a:rPr>
              <a:t>              The patient will not mention their symptoms  exactly because :-</a:t>
            </a:r>
          </a:p>
          <a:p>
            <a:pPr>
              <a:buNone/>
            </a:pPr>
            <a:r>
              <a:rPr lang="en-US" sz="2400" dirty="0" smtClean="0">
                <a:solidFill>
                  <a:srgbClr val="7030A0"/>
                </a:solidFill>
              </a:rPr>
              <a:t>                a, Due to indolence (indisposed to activity or reduced activity).</a:t>
            </a:r>
          </a:p>
          <a:p>
            <a:pPr>
              <a:buNone/>
            </a:pPr>
            <a:r>
              <a:rPr lang="en-US" sz="2400" dirty="0" smtClean="0">
                <a:solidFill>
                  <a:srgbClr val="7030A0"/>
                </a:solidFill>
              </a:rPr>
              <a:t>                b, Due to false modesty  (un necessary assuming).</a:t>
            </a:r>
          </a:p>
          <a:p>
            <a:pPr>
              <a:buNone/>
            </a:pPr>
            <a:r>
              <a:rPr lang="en-US" sz="2400" dirty="0" smtClean="0">
                <a:solidFill>
                  <a:srgbClr val="7030A0"/>
                </a:solidFill>
              </a:rPr>
              <a:t>                c, Due to mildness of disposition (not to trouble others by telling complaints).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lnSpcReduction="10000"/>
          </a:bodyPr>
          <a:lstStyle/>
          <a:p>
            <a:pPr>
              <a:buNone/>
            </a:pPr>
            <a:r>
              <a:rPr lang="en-US" sz="2400" dirty="0" smtClean="0">
                <a:solidFill>
                  <a:srgbClr val="7030A0"/>
                </a:solidFill>
              </a:rPr>
              <a:t>            d, Due to weakness of mind (lack of capacity to describe their complaints).</a:t>
            </a:r>
          </a:p>
          <a:p>
            <a:pPr>
              <a:buNone/>
            </a:pPr>
            <a:r>
              <a:rPr lang="en-US" sz="2400" dirty="0" smtClean="0">
                <a:solidFill>
                  <a:srgbClr val="7030A0"/>
                </a:solidFill>
              </a:rPr>
              <a:t>            e, Refrain (burden) from mentioning a number of their symptoms.</a:t>
            </a:r>
          </a:p>
          <a:p>
            <a:pPr>
              <a:buNone/>
            </a:pPr>
            <a:r>
              <a:rPr lang="en-US" sz="2400" dirty="0" smtClean="0">
                <a:solidFill>
                  <a:srgbClr val="7030A0"/>
                </a:solidFill>
              </a:rPr>
              <a:t>            f, Describe symptoms in vague terms (lacking sharpness) or allege (declare) some of them to be no consequence (less importance).</a:t>
            </a:r>
          </a:p>
          <a:p>
            <a:pPr>
              <a:buNone/>
            </a:pPr>
            <a:r>
              <a:rPr lang="en-US" sz="2400" dirty="0" smtClean="0">
                <a:solidFill>
                  <a:srgbClr val="FF0000"/>
                </a:solidFill>
              </a:rPr>
              <a:t>Aphorism 98 : </a:t>
            </a:r>
            <a:r>
              <a:rPr lang="en-US" sz="2400" dirty="0" smtClean="0">
                <a:solidFill>
                  <a:srgbClr val="7030A0"/>
                </a:solidFill>
              </a:rPr>
              <a:t>(patients narration are important and instructions to physician in chronic case taking).</a:t>
            </a:r>
          </a:p>
          <a:p>
            <a:pPr>
              <a:buNone/>
            </a:pPr>
            <a:r>
              <a:rPr lang="en-US" sz="2400" dirty="0" smtClean="0">
                <a:solidFill>
                  <a:srgbClr val="7030A0"/>
                </a:solidFill>
              </a:rPr>
              <a:t>             In this aphorism Dr.Hahnemann mentioned, provide more importance to patients description of suffering and sensations, in order to get complete symptom picture in chronic disease, what are the things to be considered by the physician during case taking.</a:t>
            </a:r>
          </a:p>
          <a:p>
            <a:pPr>
              <a:buNone/>
            </a:pPr>
            <a:r>
              <a:rPr lang="en-US" sz="2400" dirty="0" smtClean="0">
                <a:solidFill>
                  <a:srgbClr val="7030A0"/>
                </a:solidFill>
              </a:rPr>
              <a:t>              a, Physician should listen particularly  the patient’s description of suffering and sensations.</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400" dirty="0" smtClean="0">
                <a:solidFill>
                  <a:srgbClr val="7030A0"/>
                </a:solidFill>
              </a:rPr>
              <a:t>             b, Credence (believe) the patient’s own expressions he endeavors (try hard) to make the physician to understand his ailments.</a:t>
            </a:r>
          </a:p>
          <a:p>
            <a:pPr>
              <a:buNone/>
            </a:pPr>
            <a:r>
              <a:rPr lang="en-US" sz="2400" dirty="0" smtClean="0">
                <a:solidFill>
                  <a:srgbClr val="7030A0"/>
                </a:solidFill>
              </a:rPr>
              <a:t>             c, The narration of patient’s friends and attendants usually altered and eronimously stated.</a:t>
            </a:r>
          </a:p>
          <a:p>
            <a:pPr>
              <a:buNone/>
            </a:pPr>
            <a:r>
              <a:rPr lang="en-US" sz="2400" dirty="0" smtClean="0">
                <a:solidFill>
                  <a:srgbClr val="7030A0"/>
                </a:solidFill>
              </a:rPr>
              <a:t>              In order to get complete picture, and peculiar symptoms Dr.Hahnemann demands the physician to adapt the following.</a:t>
            </a:r>
          </a:p>
          <a:p>
            <a:pPr>
              <a:buNone/>
            </a:pPr>
            <a:r>
              <a:rPr lang="en-US" sz="2400" dirty="0" smtClean="0">
                <a:solidFill>
                  <a:srgbClr val="7030A0"/>
                </a:solidFill>
              </a:rPr>
              <a:t>             a, Especial circumspection (looking around on all sides, watch fully and cautiously).</a:t>
            </a:r>
          </a:p>
          <a:p>
            <a:pPr>
              <a:buNone/>
            </a:pPr>
            <a:r>
              <a:rPr lang="en-US" sz="2400" dirty="0" smtClean="0">
                <a:solidFill>
                  <a:srgbClr val="7030A0"/>
                </a:solidFill>
              </a:rPr>
              <a:t>             b, Tact (keenness of understanding or peculiar skill in doing exactly what is required by circumstances).</a:t>
            </a:r>
          </a:p>
          <a:p>
            <a:pPr>
              <a:buNone/>
            </a:pPr>
            <a:r>
              <a:rPr lang="en-US" sz="2400" dirty="0" smtClean="0">
                <a:solidFill>
                  <a:srgbClr val="7030A0"/>
                </a:solidFill>
              </a:rPr>
              <a:t>            c, Knowledge of human nature.</a:t>
            </a:r>
          </a:p>
          <a:p>
            <a:pPr>
              <a:buNone/>
            </a:pPr>
            <a:r>
              <a:rPr lang="en-US" sz="2400" dirty="0" smtClean="0">
                <a:solidFill>
                  <a:srgbClr val="7030A0"/>
                </a:solidFill>
              </a:rPr>
              <a:t>            d, Caution (alarming) in conducting the inquiry.</a:t>
            </a:r>
          </a:p>
          <a:p>
            <a:pPr>
              <a:buNone/>
            </a:pPr>
            <a:r>
              <a:rPr lang="en-US" sz="2400" dirty="0" smtClean="0">
                <a:solidFill>
                  <a:srgbClr val="7030A0"/>
                </a:solidFill>
              </a:rPr>
              <a:t>            e, Patience in an eminent degree.</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324600"/>
          </a:xfrm>
        </p:spPr>
        <p:txBody>
          <a:bodyPr>
            <a:normAutofit/>
          </a:bodyPr>
          <a:lstStyle/>
          <a:p>
            <a:pPr>
              <a:buNone/>
            </a:pPr>
            <a:r>
              <a:rPr lang="en-US" sz="2400" dirty="0" smtClean="0">
                <a:solidFill>
                  <a:srgbClr val="7030A0"/>
                </a:solidFill>
              </a:rPr>
              <a:t>                Dr.Hahnemann mentioned the instructions about case taking in aphorisms 83 to104 in the Organon of medicine.</a:t>
            </a:r>
          </a:p>
          <a:p>
            <a:pPr>
              <a:buNone/>
            </a:pPr>
            <a:r>
              <a:rPr lang="en-US" sz="2400" dirty="0" smtClean="0">
                <a:solidFill>
                  <a:srgbClr val="7030A0"/>
                </a:solidFill>
              </a:rPr>
              <a:t>               In aphorisms 83 to93 , it is mentioned about general directions of case taking and recording.</a:t>
            </a:r>
          </a:p>
          <a:p>
            <a:pPr>
              <a:buNone/>
            </a:pPr>
            <a:r>
              <a:rPr lang="en-US" sz="2400" dirty="0" smtClean="0">
                <a:solidFill>
                  <a:srgbClr val="7030A0"/>
                </a:solidFill>
              </a:rPr>
              <a:t>               In aphorisms 94 to 98, it is mentioned directions about performing case taking in chronic cases.</a:t>
            </a:r>
          </a:p>
          <a:p>
            <a:pPr>
              <a:buNone/>
            </a:pPr>
            <a:r>
              <a:rPr lang="en-US" sz="2400" dirty="0" smtClean="0">
                <a:solidFill>
                  <a:srgbClr val="7030A0"/>
                </a:solidFill>
              </a:rPr>
              <a:t>              In aphorisms 99 to102, it is mentioned directions about performing case taking in acute diseases including epidemic and sporadic diseases.</a:t>
            </a:r>
          </a:p>
          <a:p>
            <a:pPr>
              <a:buNone/>
            </a:pPr>
            <a:r>
              <a:rPr lang="en-US" sz="2400" dirty="0" smtClean="0">
                <a:solidFill>
                  <a:srgbClr val="7030A0"/>
                </a:solidFill>
              </a:rPr>
              <a:t>              In aphorisms 103 to 104, it is mentioned about how to obtain anti-miasmatic totality and medicine, portrait and obstracts obtaining and how to perform during follow up treatment.</a:t>
            </a:r>
          </a:p>
          <a:p>
            <a:pPr>
              <a:buNone/>
            </a:pPr>
            <a:r>
              <a:rPr lang="en-US" sz="2400" b="1" dirty="0" smtClean="0">
                <a:solidFill>
                  <a:srgbClr val="FF0000"/>
                </a:solidFill>
              </a:rPr>
              <a:t>      Aphorism 83</a:t>
            </a:r>
            <a:r>
              <a:rPr lang="en-US" sz="2400" dirty="0" smtClean="0">
                <a:solidFill>
                  <a:srgbClr val="FF0000"/>
                </a:solidFill>
              </a:rPr>
              <a:t>:</a:t>
            </a:r>
            <a:r>
              <a:rPr lang="en-US" sz="2400" dirty="0" smtClean="0">
                <a:solidFill>
                  <a:srgbClr val="7030A0"/>
                </a:solidFill>
              </a:rPr>
              <a:t> (general directions for case taking) Mentioned about general directions to physicians about  idividualizing examination of a case of disease, what are the instructions are </a:t>
            </a:r>
          </a:p>
          <a:p>
            <a:pPr>
              <a:buNone/>
            </a:pP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dirty="0" smtClean="0">
                <a:solidFill>
                  <a:srgbClr val="FF0000"/>
                </a:solidFill>
              </a:rPr>
              <a:t>Aphorism 99 : </a:t>
            </a:r>
            <a:r>
              <a:rPr lang="en-US" sz="2400" dirty="0" smtClean="0">
                <a:solidFill>
                  <a:srgbClr val="7030A0"/>
                </a:solidFill>
              </a:rPr>
              <a:t>(about acute disease)</a:t>
            </a:r>
          </a:p>
          <a:p>
            <a:pPr>
              <a:buNone/>
            </a:pPr>
            <a:r>
              <a:rPr lang="en-US" sz="2400" dirty="0" smtClean="0">
                <a:solidFill>
                  <a:srgbClr val="7030A0"/>
                </a:solidFill>
              </a:rPr>
              <a:t>              In this aphorism Dr.Hahnemann mentioned about investigation of acute disease.</a:t>
            </a:r>
          </a:p>
          <a:p>
            <a:pPr>
              <a:buNone/>
            </a:pPr>
            <a:r>
              <a:rPr lang="en-US" sz="2400" dirty="0" smtClean="0">
                <a:solidFill>
                  <a:srgbClr val="7030A0"/>
                </a:solidFill>
              </a:rPr>
              <a:t>             a, Acute diseases are existing a short time.</a:t>
            </a:r>
          </a:p>
          <a:p>
            <a:pPr>
              <a:buNone/>
            </a:pPr>
            <a:r>
              <a:rPr lang="en-US" sz="2400" dirty="0" smtClean="0">
                <a:solidFill>
                  <a:srgbClr val="7030A0"/>
                </a:solidFill>
              </a:rPr>
              <a:t>             b, Eliciting the symptoms in acute disease condition are easiest for the physician, because all the phenomena and deviations from health are very recent one.</a:t>
            </a:r>
          </a:p>
          <a:p>
            <a:pPr>
              <a:buNone/>
            </a:pPr>
            <a:r>
              <a:rPr lang="en-US" sz="2400" dirty="0" smtClean="0">
                <a:solidFill>
                  <a:srgbClr val="7030A0"/>
                </a:solidFill>
              </a:rPr>
              <a:t>            c, Because of the freshesness of symptoms it is freshly in the memory of the patient and bystanders still novel and striking one.</a:t>
            </a:r>
          </a:p>
          <a:p>
            <a:pPr>
              <a:buNone/>
            </a:pPr>
            <a:r>
              <a:rPr lang="en-US" sz="2400" dirty="0" smtClean="0">
                <a:solidFill>
                  <a:srgbClr val="7030A0"/>
                </a:solidFill>
              </a:rPr>
              <a:t>           d, In acute case also physician needs all details of deviation from health.</a:t>
            </a:r>
          </a:p>
          <a:p>
            <a:pPr>
              <a:buNone/>
            </a:pPr>
            <a:r>
              <a:rPr lang="en-US" sz="2400" dirty="0" smtClean="0">
                <a:solidFill>
                  <a:srgbClr val="7030A0"/>
                </a:solidFill>
              </a:rPr>
              <a:t>          e, But less inquiry is needed because the patient and bystanders spontaneously mention the symptoms because of its freshness.</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229600" cy="6477000"/>
          </a:xfrm>
        </p:spPr>
        <p:txBody>
          <a:bodyPr>
            <a:noAutofit/>
          </a:bodyPr>
          <a:lstStyle/>
          <a:p>
            <a:pPr>
              <a:buNone/>
            </a:pPr>
            <a:r>
              <a:rPr lang="en-US" sz="2400" dirty="0" smtClean="0">
                <a:solidFill>
                  <a:srgbClr val="FF0000"/>
                </a:solidFill>
              </a:rPr>
              <a:t>Aphorism 100 : </a:t>
            </a:r>
            <a:r>
              <a:rPr lang="en-US" sz="2400" dirty="0" smtClean="0">
                <a:solidFill>
                  <a:srgbClr val="7030A0"/>
                </a:solidFill>
              </a:rPr>
              <a:t>(epidemic and sporadic diseases)</a:t>
            </a:r>
          </a:p>
          <a:p>
            <a:pPr>
              <a:buNone/>
            </a:pPr>
            <a:r>
              <a:rPr lang="en-US" sz="2400" dirty="0" smtClean="0">
                <a:solidFill>
                  <a:srgbClr val="7030A0"/>
                </a:solidFill>
              </a:rPr>
              <a:t>             In this aphorism Dr.Hahnemann mentioned about how case taking is to be done in epidemic and sporadic diseases, even though they are previously known one.</a:t>
            </a:r>
          </a:p>
          <a:p>
            <a:pPr>
              <a:buNone/>
            </a:pPr>
            <a:r>
              <a:rPr lang="en-US" sz="2400" dirty="0" smtClean="0">
                <a:solidFill>
                  <a:srgbClr val="7030A0"/>
                </a:solidFill>
              </a:rPr>
              <a:t>            a, While investigating the totality of symptoms of epidemic and sporadic diseases, even though the similar disease condition are known by the world before, under the same name or any other name. If the peculiarity of the disease of that kind is not differ in treatment and examination.</a:t>
            </a:r>
          </a:p>
          <a:p>
            <a:pPr>
              <a:buNone/>
            </a:pPr>
            <a:r>
              <a:rPr lang="en-US" sz="2400" dirty="0" smtClean="0">
                <a:solidFill>
                  <a:srgbClr val="7030A0"/>
                </a:solidFill>
              </a:rPr>
              <a:t>           b, The physician must consider the prevailing the epidemic or sporadic disease presently as new and unknown one and investigate it thoroughly.</a:t>
            </a:r>
          </a:p>
          <a:p>
            <a:pPr>
              <a:buNone/>
            </a:pPr>
            <a:r>
              <a:rPr lang="en-US" sz="2400" dirty="0" smtClean="0">
                <a:solidFill>
                  <a:srgbClr val="7030A0"/>
                </a:solidFill>
              </a:rPr>
              <a:t>           c, While thoroughly investigating  the prevailing epidemic or sporadic disease , physician must examine all it’s phases (cause, onset, course and end).</a:t>
            </a:r>
          </a:p>
          <a:p>
            <a:pPr>
              <a:buNone/>
            </a:pPr>
            <a:r>
              <a:rPr lang="en-US" sz="2400" dirty="0" smtClean="0">
                <a:solidFill>
                  <a:srgbClr val="7030A0"/>
                </a:solidFill>
              </a:rPr>
              <a:t>          </a:t>
            </a:r>
          </a:p>
          <a:p>
            <a:pPr>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lnSpcReduction="10000"/>
          </a:bodyPr>
          <a:lstStyle/>
          <a:p>
            <a:pPr>
              <a:buNone/>
            </a:pPr>
            <a:r>
              <a:rPr lang="en-US" sz="2400" dirty="0" smtClean="0">
                <a:solidFill>
                  <a:srgbClr val="7030A0"/>
                </a:solidFill>
              </a:rPr>
              <a:t>          d, While examining the cases it shows the presently prevailing disease is unique in many respects and phenomena, and differing vastly from previous epidemics and sporadics.</a:t>
            </a:r>
          </a:p>
          <a:p>
            <a:pPr>
              <a:buNone/>
            </a:pPr>
            <a:r>
              <a:rPr lang="en-US" sz="2400" b="1" dirty="0" smtClean="0">
                <a:solidFill>
                  <a:srgbClr val="FF0000"/>
                </a:solidFill>
              </a:rPr>
              <a:t>Aphorism 101 : </a:t>
            </a:r>
            <a:r>
              <a:rPr lang="en-US" sz="2400" dirty="0" smtClean="0">
                <a:solidFill>
                  <a:srgbClr val="7030A0"/>
                </a:solidFill>
              </a:rPr>
              <a:t>(epidemic totality)</a:t>
            </a:r>
          </a:p>
          <a:p>
            <a:pPr>
              <a:buNone/>
            </a:pPr>
            <a:r>
              <a:rPr lang="en-US" sz="2400" dirty="0" smtClean="0">
                <a:solidFill>
                  <a:srgbClr val="7030A0"/>
                </a:solidFill>
              </a:rPr>
              <a:t>           In this aphorism Dr.Hahnemann mentioned on what way symptoms are obtained in epidemic disease in order to erecting epidemic totality.</a:t>
            </a:r>
          </a:p>
          <a:p>
            <a:pPr>
              <a:buNone/>
            </a:pPr>
            <a:r>
              <a:rPr lang="en-US" sz="2400" dirty="0" smtClean="0">
                <a:solidFill>
                  <a:srgbClr val="7030A0"/>
                </a:solidFill>
              </a:rPr>
              <a:t>           a, Physician will not get complete picture of a epidemic disease after examining single case.</a:t>
            </a:r>
          </a:p>
          <a:p>
            <a:pPr>
              <a:buNone/>
            </a:pPr>
            <a:r>
              <a:rPr lang="en-US" sz="2400" dirty="0" smtClean="0">
                <a:solidFill>
                  <a:srgbClr val="7030A0"/>
                </a:solidFill>
              </a:rPr>
              <a:t>           b, After closely observing several cases only he will get collective symptoms, and convert them in to totality.</a:t>
            </a:r>
          </a:p>
          <a:p>
            <a:pPr>
              <a:buNone/>
            </a:pPr>
            <a:r>
              <a:rPr lang="en-US" sz="2400" dirty="0" smtClean="0">
                <a:solidFill>
                  <a:srgbClr val="7030A0"/>
                </a:solidFill>
              </a:rPr>
              <a:t>           c, A carefully observing physician will arrive nearly the true state of a characteristic portrait in his mind after examining first and second patient and even succeed in finding out a suitable Homoeopathic remedy.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en-US" sz="2400" dirty="0" smtClean="0">
                <a:solidFill>
                  <a:srgbClr val="FF0000"/>
                </a:solidFill>
              </a:rPr>
              <a:t>Aphorism 102 : </a:t>
            </a:r>
            <a:r>
              <a:rPr lang="en-US" sz="2400" dirty="0" smtClean="0">
                <a:solidFill>
                  <a:srgbClr val="7030A0"/>
                </a:solidFill>
              </a:rPr>
              <a:t>(genus epidemicus)</a:t>
            </a:r>
          </a:p>
          <a:p>
            <a:pPr>
              <a:buNone/>
            </a:pPr>
            <a:r>
              <a:rPr lang="en-US" sz="2400" dirty="0" smtClean="0">
                <a:solidFill>
                  <a:srgbClr val="7030A0"/>
                </a:solidFill>
              </a:rPr>
              <a:t>            In this aphorism Dr.Hahnemann mentioned about how to select genus epidemicus.</a:t>
            </a:r>
          </a:p>
          <a:p>
            <a:pPr>
              <a:buNone/>
            </a:pPr>
            <a:r>
              <a:rPr lang="en-US" sz="2400" dirty="0" smtClean="0">
                <a:solidFill>
                  <a:srgbClr val="7030A0"/>
                </a:solidFill>
              </a:rPr>
              <a:t>            a, The physician will get complete symptom picture of an epidemic disease after examining several patients.</a:t>
            </a:r>
          </a:p>
          <a:p>
            <a:pPr>
              <a:buNone/>
            </a:pPr>
            <a:r>
              <a:rPr lang="en-US" sz="2400" dirty="0" smtClean="0">
                <a:solidFill>
                  <a:srgbClr val="7030A0"/>
                </a:solidFill>
              </a:rPr>
              <a:t>            b, From this symptom picture physician will get characteristic features, general symptoms, and marked rare and peculiar symptoms, these will collectively form the characteristics of this malady and totality of symptoms and selection of most suitable Homoeopathic remedy.</a:t>
            </a:r>
          </a:p>
          <a:p>
            <a:pPr>
              <a:buNone/>
            </a:pPr>
            <a:r>
              <a:rPr lang="en-US" sz="2400" dirty="0" smtClean="0">
                <a:solidFill>
                  <a:srgbClr val="7030A0"/>
                </a:solidFill>
              </a:rPr>
              <a:t>           c, In epidemic diseases totality of symptom cannot be obtained from single patient, but ascertained from the sufferings of several patients of different constitutions and age groups.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400" dirty="0" smtClean="0">
                <a:solidFill>
                  <a:srgbClr val="FF0000"/>
                </a:solidFill>
              </a:rPr>
              <a:t>Aphorism 103: </a:t>
            </a:r>
            <a:r>
              <a:rPr lang="en-US" sz="2400" dirty="0" smtClean="0">
                <a:solidFill>
                  <a:srgbClr val="7030A0"/>
                </a:solidFill>
              </a:rPr>
              <a:t>(obtaining miasmatic totality and anti miasmatic remedy)</a:t>
            </a:r>
          </a:p>
          <a:p>
            <a:pPr>
              <a:buNone/>
            </a:pPr>
            <a:r>
              <a:rPr lang="en-US" sz="2400" dirty="0" smtClean="0">
                <a:solidFill>
                  <a:srgbClr val="7030A0"/>
                </a:solidFill>
              </a:rPr>
              <a:t>            In this aphorism Dr.Hahnemann mentioned how the symptoms are obtained for miasmatic totality and anti miasmatic remedy.</a:t>
            </a:r>
          </a:p>
          <a:p>
            <a:pPr>
              <a:buNone/>
            </a:pPr>
            <a:r>
              <a:rPr lang="en-US" sz="2400" dirty="0" smtClean="0">
                <a:solidFill>
                  <a:srgbClr val="7030A0"/>
                </a:solidFill>
              </a:rPr>
              <a:t>            a, Like wise the epidemic disease, which is having acute character. The chronic maladies also ascertained.</a:t>
            </a:r>
          </a:p>
          <a:p>
            <a:pPr>
              <a:buNone/>
            </a:pPr>
            <a:r>
              <a:rPr lang="en-US" sz="2400" dirty="0" smtClean="0">
                <a:solidFill>
                  <a:srgbClr val="7030A0"/>
                </a:solidFill>
              </a:rPr>
              <a:t>            b, If consider the miasmatic condition psora , if we study a single patient we will get the partial picture of psora.</a:t>
            </a:r>
          </a:p>
          <a:p>
            <a:pPr>
              <a:buNone/>
            </a:pPr>
            <a:r>
              <a:rPr lang="en-US" sz="2400" dirty="0" smtClean="0">
                <a:solidFill>
                  <a:srgbClr val="7030A0"/>
                </a:solidFill>
              </a:rPr>
              <a:t>            c, In order to get exact picture of psora, and the whole sphere of symptoms , the symptoms were collected from several patients of same malady. The each and every individual patient express their own peculiarity.</a:t>
            </a:r>
          </a:p>
          <a:p>
            <a:pPr>
              <a:buNone/>
            </a:pPr>
            <a:r>
              <a:rPr lang="en-US" sz="2400" dirty="0" smtClean="0">
                <a:solidFill>
                  <a:srgbClr val="7030A0"/>
                </a:solidFill>
              </a:rPr>
              <a:t>            d, The peculiarities collected from each and every individual collectively form the total true picture of the chronic malady especially psora , and help in selecting the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dirty="0" smtClean="0">
                <a:solidFill>
                  <a:srgbClr val="7030A0"/>
                </a:solidFill>
              </a:rPr>
              <a:t>         Homoeopathic medicine capable of curing the same malady psora (i.e) antipsoric remedy.</a:t>
            </a:r>
          </a:p>
          <a:p>
            <a:pPr>
              <a:buNone/>
            </a:pPr>
            <a:r>
              <a:rPr lang="en-US" sz="2400" dirty="0" smtClean="0">
                <a:solidFill>
                  <a:srgbClr val="FF0000"/>
                </a:solidFill>
              </a:rPr>
              <a:t>Aphorism 104 : </a:t>
            </a:r>
            <a:r>
              <a:rPr lang="en-US" sz="2400" dirty="0" smtClean="0">
                <a:solidFill>
                  <a:srgbClr val="7030A0"/>
                </a:solidFill>
              </a:rPr>
              <a:t>(erecting the totality or portrait, selecting the similimum, application of similimum and follow up treatment)</a:t>
            </a:r>
          </a:p>
          <a:p>
            <a:pPr>
              <a:buNone/>
            </a:pPr>
            <a:r>
              <a:rPr lang="en-US" sz="2400" dirty="0" smtClean="0">
                <a:solidFill>
                  <a:srgbClr val="7030A0"/>
                </a:solidFill>
              </a:rPr>
              <a:t>          In this aphorism Dr.Hahnemann mentioned about obtaining the totality or portrait of the case, how to select the similimum, application of the similimum remedy, and follow up treatment.</a:t>
            </a:r>
          </a:p>
          <a:p>
            <a:pPr>
              <a:buNone/>
            </a:pPr>
            <a:r>
              <a:rPr lang="en-US" sz="2400" dirty="0" smtClean="0">
                <a:solidFill>
                  <a:srgbClr val="7030A0"/>
                </a:solidFill>
              </a:rPr>
              <a:t>           a, During case taking,by carefull investigation physician will get the relevant data of the particular sick individualize, the picture of disease. By this the most difficult task was over.</a:t>
            </a:r>
          </a:p>
          <a:p>
            <a:pPr>
              <a:buNone/>
            </a:pPr>
            <a:r>
              <a:rPr lang="en-US" sz="2400" dirty="0" smtClean="0">
                <a:solidFill>
                  <a:srgbClr val="7030A0"/>
                </a:solidFill>
              </a:rPr>
              <a:t>          b, If it is a chronic disease condition ,analyze and evaluate the relevant datas obtained , then only the physician can pick up characteristic symptoms which are needed to erect totality.</a:t>
            </a:r>
          </a:p>
          <a:p>
            <a:pPr>
              <a:buNone/>
            </a:pPr>
            <a:r>
              <a:rPr lang="en-US" sz="2400" dirty="0" smtClean="0">
                <a:solidFill>
                  <a:srgbClr val="7030A0"/>
                </a:solidFill>
              </a:rPr>
              <a:t>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dirty="0" smtClean="0">
                <a:solidFill>
                  <a:srgbClr val="7030A0"/>
                </a:solidFill>
              </a:rPr>
              <a:t>            c, Using the above totality physician can select a suitable most similimum Homoeopathic remedy.</a:t>
            </a:r>
          </a:p>
          <a:p>
            <a:pPr>
              <a:buNone/>
            </a:pPr>
            <a:r>
              <a:rPr lang="en-US" sz="2400" dirty="0" smtClean="0">
                <a:solidFill>
                  <a:srgbClr val="7030A0"/>
                </a:solidFill>
              </a:rPr>
              <a:t>             d, During treatment i.e., after application of homoeopathic remedy, ascertain the effect of the medicine applied and note the changes occurred in the patient’s state after stipulated period.</a:t>
            </a:r>
          </a:p>
          <a:p>
            <a:pPr>
              <a:buNone/>
            </a:pPr>
            <a:r>
              <a:rPr lang="en-US" sz="2400" dirty="0" smtClean="0">
                <a:solidFill>
                  <a:srgbClr val="7030A0"/>
                </a:solidFill>
              </a:rPr>
              <a:t>            e. During follow up visit examination of the patient is done as a fresh one, and strike out the symptoms which were ameliorated from the list,i.e, case record and mark what still remaining. Add any new symptoms appeared</a:t>
            </a:r>
            <a:r>
              <a:rPr lang="en-US" sz="2400" dirty="0" smtClean="0"/>
              <a:t>.</a:t>
            </a:r>
          </a:p>
          <a:p>
            <a:pPr>
              <a:buNone/>
            </a:pPr>
            <a:endParaRPr lang="en-US" sz="2400" dirty="0" smtClean="0"/>
          </a:p>
          <a:p>
            <a:pPr>
              <a:buNone/>
            </a:pPr>
            <a:endParaRPr lang="en-US" sz="2400" dirty="0" smtClean="0"/>
          </a:p>
          <a:p>
            <a:pPr>
              <a:buNone/>
            </a:pPr>
            <a:r>
              <a:rPr lang="en-US" sz="2400" dirty="0" smtClean="0">
                <a:solidFill>
                  <a:srgbClr val="FF0000"/>
                </a:solidFill>
              </a:rPr>
              <a:t>                                                 THANK YOU</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Autofit/>
          </a:bodyPr>
          <a:lstStyle/>
          <a:p>
            <a:pPr>
              <a:buNone/>
            </a:pPr>
            <a:r>
              <a:rPr lang="en-US" sz="2400" dirty="0" smtClean="0">
                <a:solidFill>
                  <a:srgbClr val="7030A0"/>
                </a:solidFill>
              </a:rPr>
              <a:t>               bear in mind during case taking.</a:t>
            </a:r>
          </a:p>
          <a:p>
            <a:pPr>
              <a:buNone/>
            </a:pPr>
            <a:r>
              <a:rPr lang="en-US" sz="2400" dirty="0" smtClean="0">
                <a:solidFill>
                  <a:srgbClr val="7030A0"/>
                </a:solidFill>
              </a:rPr>
              <a:t>               We must know why Dr.Hahnemann  mentioned ‘Individualizing examination of a case of disease’.</a:t>
            </a:r>
          </a:p>
          <a:p>
            <a:pPr>
              <a:buNone/>
            </a:pPr>
            <a:r>
              <a:rPr lang="en-US" sz="2400" dirty="0" smtClean="0">
                <a:solidFill>
                  <a:srgbClr val="7030A0"/>
                </a:solidFill>
              </a:rPr>
              <a:t>               Mentioning the following to be bear in mind of physician during case taking (qualities of physician).</a:t>
            </a:r>
          </a:p>
          <a:p>
            <a:pPr>
              <a:buNone/>
            </a:pPr>
            <a:r>
              <a:rPr lang="en-US" sz="2400" dirty="0" smtClean="0">
                <a:solidFill>
                  <a:srgbClr val="7030A0"/>
                </a:solidFill>
              </a:rPr>
              <a:t>                    1, Freedom from prejudice.</a:t>
            </a:r>
          </a:p>
          <a:p>
            <a:pPr>
              <a:buNone/>
            </a:pPr>
            <a:r>
              <a:rPr lang="en-US" sz="2400" dirty="0" smtClean="0">
                <a:solidFill>
                  <a:srgbClr val="7030A0"/>
                </a:solidFill>
              </a:rPr>
              <a:t>                    2, Sound senses.</a:t>
            </a:r>
          </a:p>
          <a:p>
            <a:pPr>
              <a:buNone/>
            </a:pPr>
            <a:r>
              <a:rPr lang="en-US" sz="2400" dirty="0" smtClean="0">
                <a:solidFill>
                  <a:srgbClr val="7030A0"/>
                </a:solidFill>
              </a:rPr>
              <a:t>                    3, Attention in observing.</a:t>
            </a:r>
          </a:p>
          <a:p>
            <a:pPr>
              <a:buNone/>
            </a:pPr>
            <a:r>
              <a:rPr lang="en-US" sz="2400" dirty="0" smtClean="0">
                <a:solidFill>
                  <a:srgbClr val="7030A0"/>
                </a:solidFill>
              </a:rPr>
              <a:t>                    4, Fidelity in tracing the picture of the disease.</a:t>
            </a:r>
          </a:p>
          <a:p>
            <a:pPr>
              <a:buNone/>
            </a:pPr>
            <a:r>
              <a:rPr lang="en-US" sz="2400" b="1" dirty="0" smtClean="0">
                <a:solidFill>
                  <a:srgbClr val="7030A0"/>
                </a:solidFill>
              </a:rPr>
              <a:t>1, Freedom from prejudice: </a:t>
            </a:r>
            <a:r>
              <a:rPr lang="en-US" sz="2400" dirty="0" smtClean="0">
                <a:solidFill>
                  <a:srgbClr val="7030A0"/>
                </a:solidFill>
              </a:rPr>
              <a:t>Here you have to know the meaning of prejudice (i.e.) using preconceived notions or already known facts. Here Hahnemann is mentioning don’t interfere the present case taking with previously known facts.</a:t>
            </a:r>
          </a:p>
          <a:p>
            <a:pPr>
              <a:buNone/>
            </a:pPr>
            <a:r>
              <a:rPr lang="en-US" sz="2400" dirty="0" smtClean="0">
                <a:solidFill>
                  <a:srgbClr val="7030A0"/>
                </a:solidFill>
              </a:rPr>
              <a:t>      Physician should not use his own yardsticks or measuring and parameters or standards to understand the individual case, in </a:t>
            </a:r>
          </a:p>
          <a:p>
            <a:pPr>
              <a:buNone/>
            </a:pPr>
            <a:r>
              <a:rPr lang="en-US" sz="2400" dirty="0" smtClean="0">
                <a:solidFill>
                  <a:srgbClr val="7030A0"/>
                </a:solidFill>
              </a:rPr>
              <a:t>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Autofit/>
          </a:bodyPr>
          <a:lstStyle/>
          <a:p>
            <a:pPr>
              <a:buNone/>
            </a:pPr>
            <a:r>
              <a:rPr lang="en-US" sz="2400" dirty="0" smtClean="0">
                <a:solidFill>
                  <a:srgbClr val="7030A0"/>
                </a:solidFill>
              </a:rPr>
              <a:t>    case taking, interpretation, processing of data and   prescription.</a:t>
            </a:r>
          </a:p>
          <a:p>
            <a:pPr>
              <a:buNone/>
            </a:pPr>
            <a:r>
              <a:rPr lang="en-US" sz="2400" dirty="0" smtClean="0">
                <a:solidFill>
                  <a:srgbClr val="7030A0"/>
                </a:solidFill>
              </a:rPr>
              <a:t>            During case taking physician should detached himself from his own previous experience, his emotions, desires and aversions and physical reactions.</a:t>
            </a:r>
          </a:p>
          <a:p>
            <a:pPr>
              <a:buNone/>
            </a:pPr>
            <a:r>
              <a:rPr lang="en-US" sz="2400" dirty="0" smtClean="0">
                <a:solidFill>
                  <a:srgbClr val="7030A0"/>
                </a:solidFill>
              </a:rPr>
              <a:t>            Because of that Dr.Hahnemann is mentioning physician must freedom from prejudice.</a:t>
            </a:r>
          </a:p>
          <a:p>
            <a:pPr>
              <a:buNone/>
            </a:pPr>
            <a:r>
              <a:rPr lang="en-US" sz="2400" b="1" dirty="0" smtClean="0">
                <a:solidFill>
                  <a:srgbClr val="7030A0"/>
                </a:solidFill>
              </a:rPr>
              <a:t>2, Sound senses: </a:t>
            </a:r>
            <a:r>
              <a:rPr lang="en-US" sz="2400" dirty="0" smtClean="0">
                <a:solidFill>
                  <a:srgbClr val="7030A0"/>
                </a:solidFill>
              </a:rPr>
              <a:t>( sense literal meaning is, faculty of receiving sensation, mental attitude, understanding).</a:t>
            </a:r>
          </a:p>
          <a:p>
            <a:pPr>
              <a:buNone/>
            </a:pPr>
            <a:r>
              <a:rPr lang="en-US" sz="2400" dirty="0" smtClean="0">
                <a:solidFill>
                  <a:srgbClr val="7030A0"/>
                </a:solidFill>
              </a:rPr>
              <a:t>      a, If the physician is having sound sense only he can notice carefully the deviation of health to disease.</a:t>
            </a:r>
          </a:p>
          <a:p>
            <a:pPr>
              <a:buNone/>
            </a:pPr>
            <a:r>
              <a:rPr lang="en-US" sz="2400" dirty="0" smtClean="0">
                <a:solidFill>
                  <a:srgbClr val="7030A0"/>
                </a:solidFill>
              </a:rPr>
              <a:t>      b, Sound sense leads observing minutest symptoms.</a:t>
            </a:r>
          </a:p>
          <a:p>
            <a:pPr>
              <a:buNone/>
            </a:pPr>
            <a:r>
              <a:rPr lang="en-US" sz="2400" dirty="0" smtClean="0">
                <a:solidFill>
                  <a:srgbClr val="7030A0"/>
                </a:solidFill>
              </a:rPr>
              <a:t>      c, Sound sense leads useful observation during case taking.</a:t>
            </a:r>
          </a:p>
          <a:p>
            <a:pPr>
              <a:buNone/>
            </a:pPr>
            <a:r>
              <a:rPr lang="en-US" sz="2400" dirty="0" smtClean="0">
                <a:solidFill>
                  <a:srgbClr val="7030A0"/>
                </a:solidFill>
              </a:rPr>
              <a:t>      d, If sense is sound physician will collect logical symptoms.</a:t>
            </a:r>
          </a:p>
          <a:p>
            <a:pPr>
              <a:buNone/>
            </a:pPr>
            <a:r>
              <a:rPr lang="en-US" sz="2400" dirty="0" smtClean="0">
                <a:solidFill>
                  <a:srgbClr val="7030A0"/>
                </a:solidFill>
              </a:rPr>
              <a:t>       e, If the sense is sound only the physician can utilize his mind un disturbed and unbiased way. Then only he can collect the</a:t>
            </a:r>
          </a:p>
          <a:p>
            <a:pPr>
              <a:buNone/>
            </a:pPr>
            <a:r>
              <a:rPr lang="en-US" sz="2400" dirty="0" smtClean="0">
                <a:solidFill>
                  <a:srgbClr val="7030A0"/>
                </a:solidFill>
              </a:rPr>
              <a:t>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229600" cy="6477000"/>
          </a:xfrm>
        </p:spPr>
        <p:txBody>
          <a:bodyPr>
            <a:noAutofit/>
          </a:bodyPr>
          <a:lstStyle/>
          <a:p>
            <a:pPr>
              <a:buNone/>
            </a:pPr>
            <a:r>
              <a:rPr lang="en-US" sz="2400" dirty="0" smtClean="0">
                <a:solidFill>
                  <a:srgbClr val="7030A0"/>
                </a:solidFill>
              </a:rPr>
              <a:t>         individual characteristic symptoms from a sick individual.</a:t>
            </a:r>
          </a:p>
          <a:p>
            <a:pPr>
              <a:buNone/>
            </a:pPr>
            <a:r>
              <a:rPr lang="en-US" sz="2400" b="1" dirty="0" smtClean="0">
                <a:solidFill>
                  <a:srgbClr val="7030A0"/>
                </a:solidFill>
              </a:rPr>
              <a:t>3, Attention in observing</a:t>
            </a:r>
            <a:r>
              <a:rPr lang="en-US" sz="2400" dirty="0" smtClean="0">
                <a:solidFill>
                  <a:srgbClr val="7030A0"/>
                </a:solidFill>
              </a:rPr>
              <a:t>: a, During case taking physicians attention is only on observing phenomena(i.e.) symptoms.</a:t>
            </a:r>
          </a:p>
          <a:p>
            <a:pPr>
              <a:buNone/>
            </a:pPr>
            <a:r>
              <a:rPr lang="en-US" sz="2400" dirty="0" smtClean="0">
                <a:solidFill>
                  <a:srgbClr val="7030A0"/>
                </a:solidFill>
              </a:rPr>
              <a:t>            b, Attention in observing leads physician to get reliable information about sickness of individual.</a:t>
            </a:r>
          </a:p>
          <a:p>
            <a:pPr>
              <a:buNone/>
            </a:pPr>
            <a:r>
              <a:rPr lang="en-US" sz="2400" dirty="0" smtClean="0">
                <a:solidFill>
                  <a:srgbClr val="7030A0"/>
                </a:solidFill>
              </a:rPr>
              <a:t>           c, If a physician attending two things at a time is considered as inattentive.                                                               </a:t>
            </a:r>
            <a:r>
              <a:rPr lang="en-US" sz="2400" b="1" dirty="0" smtClean="0">
                <a:solidFill>
                  <a:srgbClr val="7030A0"/>
                </a:solidFill>
              </a:rPr>
              <a:t>4, Fidelity in tracing the picture of disease</a:t>
            </a:r>
            <a:r>
              <a:rPr lang="en-US" sz="2400" dirty="0" smtClean="0">
                <a:solidFill>
                  <a:srgbClr val="7030A0"/>
                </a:solidFill>
              </a:rPr>
              <a:t>:(faith fullness and firm adherence). </a:t>
            </a:r>
          </a:p>
          <a:p>
            <a:pPr>
              <a:buNone/>
            </a:pPr>
            <a:r>
              <a:rPr lang="en-US" sz="2400" dirty="0" smtClean="0">
                <a:solidFill>
                  <a:srgbClr val="7030A0"/>
                </a:solidFill>
              </a:rPr>
              <a:t>          a, Fidelity leads the narration of patient very complete.</a:t>
            </a:r>
          </a:p>
          <a:p>
            <a:pPr>
              <a:buNone/>
            </a:pPr>
            <a:r>
              <a:rPr lang="en-US" sz="2400" dirty="0" smtClean="0">
                <a:solidFill>
                  <a:srgbClr val="7030A0"/>
                </a:solidFill>
              </a:rPr>
              <a:t>          b, Fidelity leads the narration of innermost symptoms like emotional symptoms.</a:t>
            </a:r>
          </a:p>
          <a:p>
            <a:pPr>
              <a:buNone/>
            </a:pPr>
            <a:r>
              <a:rPr lang="en-US" sz="2400" dirty="0" smtClean="0">
                <a:solidFill>
                  <a:srgbClr val="7030A0"/>
                </a:solidFill>
              </a:rPr>
              <a:t>         c, Fidelity leads expression of obscure or hidden symptoms.</a:t>
            </a:r>
          </a:p>
          <a:p>
            <a:pPr>
              <a:buNone/>
            </a:pPr>
            <a:r>
              <a:rPr lang="en-US" sz="2400" b="1" dirty="0" smtClean="0">
                <a:solidFill>
                  <a:srgbClr val="FF0000"/>
                </a:solidFill>
              </a:rPr>
              <a:t>Aphorism 84</a:t>
            </a:r>
            <a:r>
              <a:rPr lang="en-US" sz="2400" dirty="0" smtClean="0">
                <a:solidFill>
                  <a:srgbClr val="7030A0"/>
                </a:solidFill>
              </a:rPr>
              <a:t>: (clinical </a:t>
            </a:r>
            <a:r>
              <a:rPr lang="en-US" sz="2400" smtClean="0">
                <a:solidFill>
                  <a:srgbClr val="7030A0"/>
                </a:solidFill>
              </a:rPr>
              <a:t>interview ).</a:t>
            </a:r>
            <a:endParaRPr lang="en-US" sz="2400" dirty="0" smtClean="0">
              <a:solidFill>
                <a:srgbClr val="7030A0"/>
              </a:solidFill>
            </a:endParaRPr>
          </a:p>
          <a:p>
            <a:pPr>
              <a:buNone/>
            </a:pPr>
            <a:r>
              <a:rPr lang="en-US" sz="2400" dirty="0" smtClean="0">
                <a:solidFill>
                  <a:srgbClr val="7030A0"/>
                </a:solidFill>
              </a:rPr>
              <a:t>          In this aphorism Dr.Hahnemann mentioned the instructions about clinical interview and case recording.</a:t>
            </a:r>
          </a:p>
          <a:p>
            <a:pPr>
              <a:buNone/>
            </a:pPr>
            <a:endParaRPr lang="en-US" sz="2400" dirty="0" smtClean="0"/>
          </a:p>
          <a:p>
            <a:pPr>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400" dirty="0" smtClean="0">
                <a:solidFill>
                  <a:srgbClr val="7030A0"/>
                </a:solidFill>
              </a:rPr>
              <a:t>         a, When the patient narrating the history of suffering physician must notice how he behaved.</a:t>
            </a:r>
          </a:p>
          <a:p>
            <a:pPr>
              <a:buNone/>
            </a:pPr>
            <a:r>
              <a:rPr lang="en-US" sz="2400" dirty="0" smtClean="0">
                <a:solidFill>
                  <a:srgbClr val="7030A0"/>
                </a:solidFill>
              </a:rPr>
              <a:t>         b, Know what the bystanders noticed him.</a:t>
            </a:r>
          </a:p>
          <a:p>
            <a:pPr>
              <a:buNone/>
            </a:pPr>
            <a:r>
              <a:rPr lang="en-US" sz="2400" dirty="0" smtClean="0">
                <a:solidFill>
                  <a:srgbClr val="7030A0"/>
                </a:solidFill>
              </a:rPr>
              <a:t>         c, Physician must see, hear, absorb by his sense the altered unusual characters of patient.</a:t>
            </a:r>
          </a:p>
          <a:p>
            <a:pPr>
              <a:buNone/>
            </a:pPr>
            <a:r>
              <a:rPr lang="en-US" sz="2400" dirty="0" smtClean="0">
                <a:solidFill>
                  <a:srgbClr val="7030A0"/>
                </a:solidFill>
              </a:rPr>
              <a:t>         d, Physician must write down all above informations.</a:t>
            </a:r>
          </a:p>
          <a:p>
            <a:pPr>
              <a:buNone/>
            </a:pPr>
            <a:r>
              <a:rPr lang="en-US" sz="2400" dirty="0" smtClean="0">
                <a:solidFill>
                  <a:srgbClr val="7030A0"/>
                </a:solidFill>
              </a:rPr>
              <a:t>         e, Physician must keep silence, and allow the patient to say all details.</a:t>
            </a:r>
          </a:p>
          <a:p>
            <a:pPr>
              <a:buNone/>
            </a:pPr>
            <a:r>
              <a:rPr lang="en-US" sz="2400" dirty="0" smtClean="0">
                <a:solidFill>
                  <a:srgbClr val="7030A0"/>
                </a:solidFill>
              </a:rPr>
              <a:t>        f, Do not interrupt the patients narration, unless he wander off to other matters.</a:t>
            </a:r>
          </a:p>
          <a:p>
            <a:pPr>
              <a:buNone/>
            </a:pPr>
            <a:r>
              <a:rPr lang="en-US" sz="2400" dirty="0" smtClean="0">
                <a:solidFill>
                  <a:srgbClr val="7030A0"/>
                </a:solidFill>
              </a:rPr>
              <a:t>       g, Ask the patient and bystanders to speak slowly, advice this in the beginning of case taking.</a:t>
            </a:r>
          </a:p>
          <a:p>
            <a:pPr>
              <a:buNone/>
            </a:pPr>
            <a:r>
              <a:rPr lang="en-US" sz="2400" dirty="0" smtClean="0">
                <a:solidFill>
                  <a:srgbClr val="7030A0"/>
                </a:solidFill>
              </a:rPr>
              <a:t>       h, In the mean time the physician should write the important parts of narration.</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a:bodyPr>
          <a:lstStyle/>
          <a:p>
            <a:pPr>
              <a:buNone/>
            </a:pPr>
            <a:r>
              <a:rPr lang="en-US" sz="2400" b="1" dirty="0" smtClean="0">
                <a:solidFill>
                  <a:srgbClr val="FF0000"/>
                </a:solidFill>
              </a:rPr>
              <a:t>Aphorism 85: </a:t>
            </a:r>
            <a:r>
              <a:rPr lang="en-US" sz="2400" dirty="0" smtClean="0">
                <a:solidFill>
                  <a:srgbClr val="7030A0"/>
                </a:solidFill>
              </a:rPr>
              <a:t>(how to record the symptoms).In this aphorism Dr.Hahnemann is mentioning how to record symptoms.</a:t>
            </a:r>
          </a:p>
          <a:p>
            <a:pPr>
              <a:buNone/>
            </a:pPr>
            <a:r>
              <a:rPr lang="en-US" sz="2400" dirty="0" smtClean="0">
                <a:solidFill>
                  <a:srgbClr val="7030A0"/>
                </a:solidFill>
              </a:rPr>
              <a:t>           a, Write the symptoms one by one.</a:t>
            </a:r>
          </a:p>
          <a:p>
            <a:pPr>
              <a:buNone/>
            </a:pPr>
            <a:r>
              <a:rPr lang="en-US" sz="2400" dirty="0" smtClean="0">
                <a:solidFill>
                  <a:srgbClr val="7030A0"/>
                </a:solidFill>
              </a:rPr>
              <a:t>           b, Begin a fresh line for every narration of the patient and bystanders.</a:t>
            </a:r>
          </a:p>
          <a:p>
            <a:pPr>
              <a:buNone/>
            </a:pPr>
            <a:r>
              <a:rPr lang="en-US" sz="2400" dirty="0" smtClean="0">
                <a:solidFill>
                  <a:srgbClr val="7030A0"/>
                </a:solidFill>
              </a:rPr>
              <a:t>          c, Then only physician can add any symptom if needed.</a:t>
            </a:r>
          </a:p>
          <a:p>
            <a:pPr>
              <a:buNone/>
            </a:pPr>
            <a:r>
              <a:rPr lang="en-US" sz="2400" dirty="0" smtClean="0">
                <a:solidFill>
                  <a:srgbClr val="7030A0"/>
                </a:solidFill>
              </a:rPr>
              <a:t>          d, At first symptoms are narrated vague manner(not specific).</a:t>
            </a:r>
          </a:p>
          <a:p>
            <a:pPr>
              <a:buNone/>
            </a:pPr>
            <a:r>
              <a:rPr lang="en-US" sz="2400" dirty="0" smtClean="0">
                <a:solidFill>
                  <a:srgbClr val="7030A0"/>
                </a:solidFill>
              </a:rPr>
              <a:t>          e, Subsequently mention explicitly(clearly).</a:t>
            </a:r>
          </a:p>
          <a:p>
            <a:pPr>
              <a:buNone/>
            </a:pPr>
            <a:r>
              <a:rPr lang="en-US" sz="2400" b="1" dirty="0" smtClean="0">
                <a:solidFill>
                  <a:srgbClr val="FF0000"/>
                </a:solidFill>
              </a:rPr>
              <a:t>Aphorism 86: </a:t>
            </a:r>
            <a:r>
              <a:rPr lang="en-US" sz="2400" dirty="0" smtClean="0">
                <a:solidFill>
                  <a:srgbClr val="7030A0"/>
                </a:solidFill>
              </a:rPr>
              <a:t>(duty of physician after case taking).</a:t>
            </a:r>
          </a:p>
          <a:p>
            <a:pPr>
              <a:buNone/>
            </a:pPr>
            <a:r>
              <a:rPr lang="en-US" sz="2400" dirty="0" smtClean="0">
                <a:solidFill>
                  <a:srgbClr val="7030A0"/>
                </a:solidFill>
              </a:rPr>
              <a:t>           In this aphorism Dr.Hahnemann mentioned, after the patient and bystanders finished their narration, what is to be done by the physician in order to complete case taking.</a:t>
            </a:r>
          </a:p>
          <a:p>
            <a:pPr>
              <a:buNone/>
            </a:pPr>
            <a:r>
              <a:rPr lang="en-US" sz="2400" dirty="0" smtClean="0">
                <a:solidFill>
                  <a:srgbClr val="7030A0"/>
                </a:solidFill>
              </a:rPr>
              <a:t>         a, Physician reverts each particular symptoms.</a:t>
            </a:r>
          </a:p>
          <a:p>
            <a:pPr>
              <a:buNone/>
            </a:pPr>
            <a:r>
              <a:rPr lang="en-US" sz="2400" dirty="0" smtClean="0">
                <a:solidFill>
                  <a:srgbClr val="7030A0"/>
                </a:solidFill>
              </a:rPr>
              <a:t>         b, Elicit more precise information's.</a:t>
            </a:r>
          </a:p>
          <a:p>
            <a:pPr>
              <a:buNone/>
            </a:pPr>
            <a:r>
              <a:rPr lang="en-US" sz="2400" dirty="0" smtClean="0">
                <a:solidFill>
                  <a:srgbClr val="7030A0"/>
                </a:solidFill>
              </a:rPr>
              <a:t>         c, Read each symptoms one by one and inquire related symptoms.</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400" dirty="0" smtClean="0">
                <a:solidFill>
                  <a:srgbClr val="7030A0"/>
                </a:solidFill>
              </a:rPr>
              <a:t>             In this aphorism Dr.Hahnemann mentioned examples of precise details to be collected.</a:t>
            </a:r>
          </a:p>
          <a:p>
            <a:pPr>
              <a:buNone/>
            </a:pPr>
            <a:r>
              <a:rPr lang="en-US" sz="2400" dirty="0" smtClean="0">
                <a:solidFill>
                  <a:srgbClr val="7030A0"/>
                </a:solidFill>
              </a:rPr>
              <a:t>             What period did this symptom occur, is the symptom occurred before medication, or during taking medicine, only some days after leaving medicine, what kind of pain, what sensation exactly, was it occurred on this spot, where was precise spot, did the pain occur in first and by itself at various times, or it was continued with out intermission, how long did it lost, on what time of the day it was worse or ceased entirely. Like that way the symptoms are obtained   elaboratedly.</a:t>
            </a:r>
          </a:p>
          <a:p>
            <a:pPr>
              <a:buNone/>
            </a:pPr>
            <a:r>
              <a:rPr lang="en-US" sz="2400" b="1" dirty="0" smtClean="0">
                <a:solidFill>
                  <a:srgbClr val="FF0000"/>
                </a:solidFill>
              </a:rPr>
              <a:t>Aphorism 87: </a:t>
            </a:r>
            <a:r>
              <a:rPr lang="en-US" sz="2400" dirty="0" smtClean="0">
                <a:solidFill>
                  <a:srgbClr val="7030A0"/>
                </a:solidFill>
              </a:rPr>
              <a:t>(question formulation).</a:t>
            </a:r>
          </a:p>
          <a:p>
            <a:pPr>
              <a:buNone/>
            </a:pPr>
            <a:r>
              <a:rPr lang="en-US" sz="2400" dirty="0" smtClean="0">
                <a:solidFill>
                  <a:srgbClr val="7030A0"/>
                </a:solidFill>
              </a:rPr>
              <a:t>             In this aphorism Dr.Hahnemann mentioned, on what way questions are formulated, during collecting precise information's about the symptoms narrated.Inorder to get the individualizing symptoms</a:t>
            </a:r>
            <a:r>
              <a:rPr lang="en-US" sz="24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Autofit/>
          </a:bodyPr>
          <a:lstStyle/>
          <a:p>
            <a:pPr>
              <a:buNone/>
            </a:pPr>
            <a:r>
              <a:rPr lang="en-US" sz="2400" dirty="0" smtClean="0">
                <a:solidFill>
                  <a:srgbClr val="7030A0"/>
                </a:solidFill>
              </a:rPr>
              <a:t>          a, Framing the questions with out suggest the answer to the patient.</a:t>
            </a:r>
          </a:p>
          <a:p>
            <a:pPr>
              <a:buNone/>
            </a:pPr>
            <a:r>
              <a:rPr lang="en-US" sz="2400" dirty="0" smtClean="0">
                <a:solidFill>
                  <a:srgbClr val="7030A0"/>
                </a:solidFill>
              </a:rPr>
              <a:t>             b, If asked answer suggesting questions (leading questions or direct questions) patient will answer 'yes’ or ‘no’, avoid multiple choice questions.</a:t>
            </a:r>
          </a:p>
          <a:p>
            <a:pPr>
              <a:buNone/>
            </a:pPr>
            <a:r>
              <a:rPr lang="en-US" sz="2400" dirty="0" smtClean="0">
                <a:solidFill>
                  <a:srgbClr val="7030A0"/>
                </a:solidFill>
              </a:rPr>
              <a:t>            c, If such types of questions are formulated patient will say untrue, half true or not strictly correct symptoms, either from indolence (indisposed to activity) or to please(satisfy) his interrogator.</a:t>
            </a:r>
          </a:p>
          <a:p>
            <a:pPr>
              <a:buNone/>
            </a:pPr>
            <a:r>
              <a:rPr lang="en-US" sz="2400" dirty="0" smtClean="0">
                <a:solidFill>
                  <a:srgbClr val="7030A0"/>
                </a:solidFill>
              </a:rPr>
              <a:t>           d, From which we will get false picture of disease and an unsuitable mode of treatment results.</a:t>
            </a:r>
          </a:p>
          <a:p>
            <a:pPr>
              <a:buNone/>
            </a:pPr>
            <a:r>
              <a:rPr lang="en-US" sz="2400" b="1" dirty="0" smtClean="0">
                <a:solidFill>
                  <a:srgbClr val="FF0000"/>
                </a:solidFill>
              </a:rPr>
              <a:t>Aphorism 88</a:t>
            </a:r>
            <a:r>
              <a:rPr lang="en-US" sz="2400" dirty="0" smtClean="0">
                <a:solidFill>
                  <a:srgbClr val="FF0000"/>
                </a:solidFill>
              </a:rPr>
              <a:t>: </a:t>
            </a:r>
            <a:r>
              <a:rPr lang="en-US" sz="2400" dirty="0" smtClean="0">
                <a:solidFill>
                  <a:srgbClr val="7030A0"/>
                </a:solidFill>
              </a:rPr>
              <a:t>(precise information of physical and mental generals).</a:t>
            </a:r>
          </a:p>
          <a:p>
            <a:pPr>
              <a:buNone/>
            </a:pPr>
            <a:r>
              <a:rPr lang="en-US" sz="2400" dirty="0" smtClean="0">
                <a:solidFill>
                  <a:srgbClr val="7030A0"/>
                </a:solidFill>
              </a:rPr>
              <a:t>              In this aphorism Dr.Hahnemann mentioned, in the voluntary details (i.e.) the patient’s narration, if nothing has been mentioned respecting several facts or functions of the</a:t>
            </a:r>
          </a:p>
          <a:p>
            <a:pPr>
              <a:buNone/>
            </a:pPr>
            <a:endParaRPr lang="en-US" sz="2400" dirty="0" smtClean="0">
              <a:solidFill>
                <a:srgbClr val="7030A0"/>
              </a:solidFill>
            </a:endParaRPr>
          </a:p>
          <a:p>
            <a:pPr>
              <a:buNone/>
            </a:pPr>
            <a:r>
              <a:rPr lang="en-US" sz="2400" dirty="0" smtClean="0">
                <a:solidFill>
                  <a:srgbClr val="7030A0"/>
                </a:solidFill>
              </a:rPr>
              <a:t>            </a:t>
            </a:r>
            <a:endParaRPr lang="en-US" sz="24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TotalTime>
  <Words>3416</Words>
  <Application>Microsoft Office PowerPoint</Application>
  <PresentationFormat>On-screen Show (4:3)</PresentationFormat>
  <Paragraphs>193</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CASE TAKING Dr.HAHNEMANN’S INSTRUCTONS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Dr.HAHNEMANN’S INSTRUCTONS</dc:title>
  <dc:creator>INTEL i3</dc:creator>
  <cp:lastModifiedBy>Admin</cp:lastModifiedBy>
  <cp:revision>116</cp:revision>
  <dcterms:created xsi:type="dcterms:W3CDTF">2018-03-12T01:59:01Z</dcterms:created>
  <dcterms:modified xsi:type="dcterms:W3CDTF">2019-12-28T07:28:41Z</dcterms:modified>
</cp:coreProperties>
</file>